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73" r:id="rId3"/>
    <p:sldId id="274" r:id="rId4"/>
    <p:sldId id="289" r:id="rId5"/>
    <p:sldId id="288" r:id="rId6"/>
    <p:sldId id="275" r:id="rId7"/>
    <p:sldId id="276" r:id="rId8"/>
    <p:sldId id="283" r:id="rId9"/>
    <p:sldId id="281" r:id="rId10"/>
    <p:sldId id="285" r:id="rId11"/>
    <p:sldId id="277" r:id="rId12"/>
    <p:sldId id="278" r:id="rId13"/>
    <p:sldId id="264" r:id="rId14"/>
    <p:sldId id="267" r:id="rId15"/>
    <p:sldId id="294" r:id="rId16"/>
    <p:sldId id="272" r:id="rId17"/>
    <p:sldId id="265" r:id="rId18"/>
    <p:sldId id="296" r:id="rId19"/>
    <p:sldId id="280" r:id="rId20"/>
    <p:sldId id="295" r:id="rId21"/>
    <p:sldId id="291" r:id="rId22"/>
    <p:sldId id="292" r:id="rId23"/>
    <p:sldId id="271" r:id="rId24"/>
    <p:sldId id="259" r:id="rId25"/>
    <p:sldId id="257" r:id="rId26"/>
    <p:sldId id="258" r:id="rId27"/>
    <p:sldId id="260" r:id="rId28"/>
    <p:sldId id="293" r:id="rId29"/>
    <p:sldId id="279" r:id="rId30"/>
    <p:sldId id="284" r:id="rId31"/>
    <p:sldId id="286" r:id="rId32"/>
    <p:sldId id="290" r:id="rId33"/>
    <p:sldId id="287" r:id="rId34"/>
    <p:sldId id="268" r:id="rId35"/>
    <p:sldId id="26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>
      <p:cViewPr varScale="1">
        <p:scale>
          <a:sx n="112" d="100"/>
          <a:sy n="112" d="100"/>
        </p:scale>
        <p:origin x="-149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D6E89-8878-4BDC-AA50-96387D92D12E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88109-A969-4DC2-B626-73A52359A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1CDCCC8-4A30-4594-BC74-E6BD90517D81}" type="datetime1">
              <a:rPr lang="en-US" smtClean="0"/>
              <a:t>5/24/2013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EF4F7AF-2B6C-4C58-ABA2-FB3BAB7CA2D7}" type="datetime1">
              <a:rPr lang="en-US" smtClean="0"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42BF29-4D54-4176-B4AD-DC2EA4EECDAA}" type="datetime1">
              <a:rPr lang="en-US" smtClean="0"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46DCC8-FE33-4710-9F8D-461C8343B268}" type="datetime1">
              <a:rPr lang="en-US" smtClean="0"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079712-4E10-4B95-AD2C-F46222D9B90C}" type="datetime1">
              <a:rPr lang="en-US" smtClean="0"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DA75A91-66B2-4886-A081-36C1B8B8BBAD}" type="datetime1">
              <a:rPr lang="en-US" smtClean="0"/>
              <a:t>5/24/2013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81A98E7-88A0-4F11-A8C0-C5B53B8AC2FA}" type="datetime1">
              <a:rPr lang="en-US" smtClean="0"/>
              <a:t>5/24/2013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846DF4C-898F-4E5E-842A-3F5D6310E857}" type="datetime1">
              <a:rPr lang="en-US" smtClean="0"/>
              <a:t>5/24/2013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6CCDFED-93C3-4AF5-B564-796B5D03ED4C}" type="datetime1">
              <a:rPr lang="en-US" smtClean="0"/>
              <a:t>5/24/2013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39C1CE9-F4C1-4A47-B682-DB92366EBB9E}" type="datetime1">
              <a:rPr lang="en-US" smtClean="0"/>
              <a:t>5/24/2013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898EC68-3935-4FB5-9153-EC81599B97B6}" type="datetime1">
              <a:rPr lang="en-US" smtClean="0"/>
              <a:t>5/24/2013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1E7CB7C-4848-4C90-967C-6EC1693676F0}" type="datetime1">
              <a:rPr lang="en-US" smtClean="0"/>
              <a:t>5/24/2013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416AFA9-D56B-481A-B624-C92906908F0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earth.com/" TargetMode="External"/><Relationship Id="rId13" Type="http://schemas.openxmlformats.org/officeDocument/2006/relationships/hyperlink" Target="http://www.nytimes.com/2011/05/29/business/economy/29view.html?_r=1" TargetMode="External"/><Relationship Id="rId18" Type="http://schemas.openxmlformats.org/officeDocument/2006/relationships/hyperlink" Target="https://alliance.seas.upenn.edu/~kumar/wiki/index.php?n=Main.MASTSimulation" TargetMode="External"/><Relationship Id="rId3" Type="http://schemas.openxmlformats.org/officeDocument/2006/relationships/hyperlink" Target="http://www.sparkfun.com/" TargetMode="External"/><Relationship Id="rId21" Type="http://schemas.openxmlformats.org/officeDocument/2006/relationships/hyperlink" Target="http://www.geo.uib.no/eworkshop/index.php?n=Main.Edgetech3100" TargetMode="External"/><Relationship Id="rId7" Type="http://schemas.openxmlformats.org/officeDocument/2006/relationships/hyperlink" Target="http://www.arduino.cc/" TargetMode="External"/><Relationship Id="rId12" Type="http://schemas.openxmlformats.org/officeDocument/2006/relationships/hyperlink" Target="http://en.wikipedia.org/wiki/Autonomous_car" TargetMode="External"/><Relationship Id="rId17" Type="http://schemas.openxmlformats.org/officeDocument/2006/relationships/hyperlink" Target="http://www.geekgaz.com/goto/miscellaneous/hrp-4c-fashion-model-robot" TargetMode="External"/><Relationship Id="rId2" Type="http://schemas.openxmlformats.org/officeDocument/2006/relationships/hyperlink" Target="http://www.polulu.com/" TargetMode="External"/><Relationship Id="rId16" Type="http://schemas.openxmlformats.org/officeDocument/2006/relationships/hyperlink" Target="http://www.flickriver.com/photos/trash-photography/3238595745" TargetMode="External"/><Relationship Id="rId20" Type="http://schemas.openxmlformats.org/officeDocument/2006/relationships/hyperlink" Target="http://piroxknow.blogspot.com/2010/12/yuhuuuuuuu-to-everybod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4micro.files.wordpress.com/2011/08/arduino_sketch.png" TargetMode="External"/><Relationship Id="rId11" Type="http://schemas.openxmlformats.org/officeDocument/2006/relationships/hyperlink" Target="http://www.dyna-vision.de/" TargetMode="External"/><Relationship Id="rId5" Type="http://schemas.openxmlformats.org/officeDocument/2006/relationships/hyperlink" Target="http://www.sparkfun.com/tutorials/184" TargetMode="External"/><Relationship Id="rId15" Type="http://schemas.openxmlformats.org/officeDocument/2006/relationships/hyperlink" Target="http://editorial.autos.msn.com/article.aspx?cp-documentid=1179150" TargetMode="External"/><Relationship Id="rId10" Type="http://schemas.openxmlformats.org/officeDocument/2006/relationships/hyperlink" Target="http://www.dmv.ca.gov/about/profile/rd/resnotes/accident.htm" TargetMode="External"/><Relationship Id="rId19" Type="http://schemas.openxmlformats.org/officeDocument/2006/relationships/hyperlink" Target="http://www.pololu.com/docs/0J55/4.b" TargetMode="External"/><Relationship Id="rId4" Type="http://schemas.openxmlformats.org/officeDocument/2006/relationships/hyperlink" Target="http://www.allelectronics.com/" TargetMode="External"/><Relationship Id="rId9" Type="http://schemas.openxmlformats.org/officeDocument/2006/relationships/hyperlink" Target="http://www.census.gov/compendia/statab/2012/tables/12s1103.pdf" TargetMode="External"/><Relationship Id="rId14" Type="http://schemas.openxmlformats.org/officeDocument/2006/relationships/hyperlink" Target="http://books.google.com/books?id=1I8Wuv7P13AC" TargetMode="External"/><Relationship Id="rId22" Type="http://schemas.openxmlformats.org/officeDocument/2006/relationships/hyperlink" Target="http://www.iheartrobotics.com/2009/01/robots-from-university-of-tokyos-irt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6857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AUTONOMOUS GPS ROBOT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48000"/>
            <a:ext cx="7772400" cy="1763311"/>
          </a:xfrm>
        </p:spPr>
        <p:txBody>
          <a:bodyPr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Franklin Gothic Medium" pitchFamily="34" charset="0"/>
              </a:rPr>
              <a:t>Scholar: Christopher Ohara</a:t>
            </a:r>
          </a:p>
          <a:p>
            <a:pPr algn="ctr"/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Franklin Gothic Medium" pitchFamily="34" charset="0"/>
              </a:rPr>
              <a:t>Mentor: Thomas Thoen</a:t>
            </a:r>
          </a:p>
          <a:p>
            <a:pPr algn="ctr"/>
            <a:endParaRPr lang="en-US" sz="1400" b="1" dirty="0">
              <a:solidFill>
                <a:schemeClr val="accent5">
                  <a:lumMod val="75000"/>
                </a:schemeClr>
              </a:solidFill>
              <a:latin typeface="Franklin Gothic Medium" pitchFamily="34" charset="0"/>
            </a:endParaRPr>
          </a:p>
          <a:p>
            <a:pPr algn="ctr"/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Franklin Gothic Medium" pitchFamily="34" charset="0"/>
              </a:rPr>
              <a:t>Electronics and Computer Engineering Technology (ECET)</a:t>
            </a:r>
          </a:p>
          <a:p>
            <a:pPr algn="ctr"/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Franklin Gothic Medium" pitchFamily="34" charset="0"/>
              </a:rPr>
              <a:t>Science, Technology and Society (STS)</a:t>
            </a:r>
          </a:p>
          <a:p>
            <a:pPr algn="ctr"/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Franklin Gothic Medium" pitchFamily="34" charset="0"/>
              </a:rPr>
              <a:t>California State Polytechnic University, Pomona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Franklin Gothic Medium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1676666" cy="1601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67" y="2288088"/>
            <a:ext cx="1691224" cy="16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026091"/>
          </a:xfrm>
        </p:spPr>
        <p:txBody>
          <a:bodyPr>
            <a:normAutofit/>
          </a:bodyPr>
          <a:lstStyle/>
          <a:p>
            <a:pPr marL="624078" indent="-514350">
              <a:buFont typeface="+mj-lt"/>
              <a:buAutoNum type="romanUcPeriod"/>
            </a:pPr>
            <a:r>
              <a:rPr lang="en-US" sz="2000" b="1" dirty="0"/>
              <a:t>Raise awareness about </a:t>
            </a:r>
            <a:r>
              <a:rPr lang="en-US" sz="2000" b="1" dirty="0" smtClean="0"/>
              <a:t>robotics</a:t>
            </a:r>
            <a:endParaRPr lang="en-US" sz="2000" b="1" dirty="0"/>
          </a:p>
          <a:p>
            <a:pPr marL="1145286" lvl="2" indent="-514350">
              <a:buFont typeface="+mj-lt"/>
              <a:buAutoNum type="romanUcPeriod"/>
            </a:pPr>
            <a:endParaRPr lang="en-US" sz="2000" b="1" dirty="0" smtClean="0"/>
          </a:p>
          <a:p>
            <a:pPr marL="624078" indent="-514350">
              <a:buFont typeface="+mj-lt"/>
              <a:buAutoNum type="romanUcPeriod"/>
            </a:pPr>
            <a:r>
              <a:rPr lang="en-US" sz="2000" b="1" dirty="0" smtClean="0"/>
              <a:t>Lay the foundation for future projects</a:t>
            </a:r>
          </a:p>
          <a:p>
            <a:pPr marL="1145286" lvl="2" indent="-514350">
              <a:buFont typeface="+mj-lt"/>
              <a:buAutoNum type="romanUcPeriod"/>
            </a:pPr>
            <a:endParaRPr lang="en-US" sz="2000" b="1" dirty="0"/>
          </a:p>
          <a:p>
            <a:pPr marL="624078" indent="-514350">
              <a:buFont typeface="+mj-lt"/>
              <a:buAutoNum type="romanUcPeriod"/>
            </a:pPr>
            <a:r>
              <a:rPr lang="en-US" sz="2000" b="1" dirty="0"/>
              <a:t>Push the limits of technology available to the </a:t>
            </a:r>
            <a:r>
              <a:rPr lang="en-US" sz="2000" b="1" dirty="0" smtClean="0"/>
              <a:t>public</a:t>
            </a:r>
            <a:endParaRPr lang="en-US" sz="2000" b="1" dirty="0"/>
          </a:p>
          <a:p>
            <a:pPr marL="1145286" lvl="2" indent="-514350">
              <a:buFont typeface="+mj-lt"/>
              <a:buAutoNum type="romanUcPeriod"/>
            </a:pPr>
            <a:endParaRPr lang="en-US" sz="2000" dirty="0"/>
          </a:p>
          <a:p>
            <a:pPr marL="624078" indent="-514350">
              <a:buFont typeface="+mj-lt"/>
              <a:buAutoNum type="romanUcPeriod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9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rmAutofit/>
          </a:bodyPr>
          <a:lstStyle/>
          <a:p>
            <a:r>
              <a:rPr lang="en-US" sz="2400" dirty="0" smtClean="0"/>
              <a:t>Chassis</a:t>
            </a:r>
          </a:p>
          <a:p>
            <a:r>
              <a:rPr lang="en-US" sz="2400" dirty="0" smtClean="0"/>
              <a:t>Motors</a:t>
            </a:r>
          </a:p>
          <a:p>
            <a:r>
              <a:rPr lang="en-US" sz="2400" dirty="0" smtClean="0"/>
              <a:t>Batteries</a:t>
            </a:r>
          </a:p>
          <a:p>
            <a:r>
              <a:rPr lang="en-US" sz="2400" dirty="0" smtClean="0"/>
              <a:t>Microcontroller</a:t>
            </a:r>
          </a:p>
          <a:p>
            <a:r>
              <a:rPr lang="en-US" sz="2400" dirty="0" smtClean="0"/>
              <a:t>Motor Shields</a:t>
            </a:r>
          </a:p>
          <a:p>
            <a:r>
              <a:rPr lang="en-US" sz="2400" dirty="0" smtClean="0"/>
              <a:t>GPS Receiver/Board</a:t>
            </a:r>
          </a:p>
          <a:p>
            <a:r>
              <a:rPr lang="en-US" sz="2400" dirty="0" smtClean="0"/>
              <a:t>RC Receiver/Transmitter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Original Parts </a:t>
            </a:r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6200"/>
            <a:ext cx="2254045" cy="66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Compatibility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Interaction</a:t>
            </a:r>
          </a:p>
          <a:p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Field Testing</a:t>
            </a:r>
          </a:p>
          <a:p>
            <a:pPr lvl="1"/>
            <a:r>
              <a:rPr lang="en-US" dirty="0" smtClean="0"/>
              <a:t>Heavy Usage</a:t>
            </a:r>
          </a:p>
          <a:p>
            <a:r>
              <a:rPr lang="en-US" dirty="0" smtClean="0"/>
              <a:t>Availability </a:t>
            </a:r>
          </a:p>
          <a:p>
            <a:pPr lvl="1"/>
            <a:r>
              <a:rPr lang="en-US" dirty="0" smtClean="0"/>
              <a:t>Non-Discontinued</a:t>
            </a:r>
          </a:p>
          <a:p>
            <a:pPr lvl="1"/>
            <a:r>
              <a:rPr lang="en-US" dirty="0" smtClean="0"/>
              <a:t>Replication</a:t>
            </a:r>
          </a:p>
          <a:p>
            <a:pPr marL="109728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Components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24000"/>
            <a:ext cx="3848100" cy="3848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61895" y="4797468"/>
            <a:ext cx="19159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http://</a:t>
            </a:r>
            <a:r>
              <a:rPr lang="en-US" sz="700" dirty="0" smtClean="0"/>
              <a:t>www.pololu.com/docs/0J55/4.b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0149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Parts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24000" y="1371600"/>
            <a:ext cx="6034616" cy="45259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75574" y="6096000"/>
            <a:ext cx="2084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Taken by: Chris Ohara.  </a:t>
            </a:r>
            <a:r>
              <a:rPr lang="en-US" sz="800" dirty="0" smtClean="0"/>
              <a:t>Summer </a:t>
            </a:r>
            <a:r>
              <a:rPr lang="en-US" sz="800" dirty="0"/>
              <a:t>2012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Requirements &amp; Specifications-</a:t>
            </a:r>
          </a:p>
          <a:p>
            <a:pPr lvl="2"/>
            <a:r>
              <a:rPr lang="en-US" b="1" dirty="0" smtClean="0"/>
              <a:t>Maximum Velocity/Torque</a:t>
            </a:r>
          </a:p>
          <a:p>
            <a:pPr lvl="2"/>
            <a:r>
              <a:rPr lang="en-US" b="1" dirty="0" smtClean="0"/>
              <a:t>Maneuverability</a:t>
            </a:r>
          </a:p>
          <a:p>
            <a:pPr lvl="2"/>
            <a:r>
              <a:rPr lang="en-US" b="1" dirty="0" smtClean="0"/>
              <a:t>Acceptable Voltage/Current Ranges</a:t>
            </a:r>
          </a:p>
          <a:p>
            <a:pPr lvl="2"/>
            <a:r>
              <a:rPr lang="en-US" b="1" dirty="0" smtClean="0"/>
              <a:t>Ability to Attach/Interface with Circuitry</a:t>
            </a:r>
          </a:p>
          <a:p>
            <a:pPr marL="393192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Chassis &amp; Motors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038600" cy="26068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481138"/>
            <a:ext cx="6788943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Mk. I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1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660640" cy="4419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33419" y="5900659"/>
            <a:ext cx="8771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www.arduino.cc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14086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 </a:t>
            </a:r>
            <a:endParaRPr lang="en-US" dirty="0" smtClean="0"/>
          </a:p>
          <a:p>
            <a:pPr lvl="1"/>
            <a:r>
              <a:rPr lang="en-US" dirty="0" smtClean="0">
                <a:latin typeface="Franklin Gothic Medium" pitchFamily="34" charset="0"/>
              </a:rPr>
              <a:t>Open </a:t>
            </a:r>
            <a:r>
              <a:rPr lang="en-US" dirty="0" smtClean="0">
                <a:latin typeface="Franklin Gothic Medium" pitchFamily="34" charset="0"/>
              </a:rPr>
              <a:t>Source code</a:t>
            </a:r>
          </a:p>
          <a:p>
            <a:pPr lvl="2"/>
            <a:r>
              <a:rPr lang="en-US" dirty="0" smtClean="0">
                <a:latin typeface="Franklin Gothic Medium" pitchFamily="34" charset="0"/>
              </a:rPr>
              <a:t>Available free to everyone</a:t>
            </a:r>
          </a:p>
          <a:p>
            <a:pPr lvl="1"/>
            <a:r>
              <a:rPr lang="en-US" dirty="0" smtClean="0">
                <a:latin typeface="Franklin Gothic Medium" pitchFamily="34" charset="0"/>
              </a:rPr>
              <a:t>Shields</a:t>
            </a:r>
          </a:p>
          <a:p>
            <a:pPr lvl="2"/>
            <a:r>
              <a:rPr lang="en-US" dirty="0">
                <a:latin typeface="Franklin Gothic Medium" pitchFamily="34" charset="0"/>
              </a:rPr>
              <a:t>S</a:t>
            </a:r>
            <a:r>
              <a:rPr lang="en-US" dirty="0" smtClean="0">
                <a:latin typeface="Franklin Gothic Medium" pitchFamily="34" charset="0"/>
              </a:rPr>
              <a:t>tacking of components</a:t>
            </a:r>
          </a:p>
          <a:p>
            <a:pPr lvl="1"/>
            <a:r>
              <a:rPr lang="en-US" dirty="0" smtClean="0">
                <a:latin typeface="Franklin Gothic Medium" pitchFamily="34" charset="0"/>
              </a:rPr>
              <a:t>Reliable</a:t>
            </a:r>
          </a:p>
          <a:p>
            <a:pPr lvl="2"/>
            <a:r>
              <a:rPr lang="en-US" dirty="0" smtClean="0">
                <a:latin typeface="Franklin Gothic Medium" pitchFamily="34" charset="0"/>
              </a:rPr>
              <a:t>Hundreds of projects</a:t>
            </a:r>
          </a:p>
          <a:p>
            <a:pPr lvl="1"/>
            <a:r>
              <a:rPr lang="en-US" dirty="0" smtClean="0">
                <a:latin typeface="Franklin Gothic Medium" pitchFamily="34" charset="0"/>
              </a:rPr>
              <a:t>Support</a:t>
            </a:r>
          </a:p>
          <a:p>
            <a:pPr lvl="2"/>
            <a:r>
              <a:rPr lang="en-US" dirty="0" smtClean="0">
                <a:latin typeface="Franklin Gothic Medium" pitchFamily="34" charset="0"/>
              </a:rPr>
              <a:t>Many forums and libraries</a:t>
            </a:r>
          </a:p>
          <a:p>
            <a:pPr lvl="1"/>
            <a:endParaRPr lang="en-US" b="1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Controller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8800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1986" y="3442156"/>
            <a:ext cx="24064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https://www.sparkfun.com/products/11021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962400"/>
            <a:ext cx="18288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8919" y="5795889"/>
            <a:ext cx="24064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smtClean="0"/>
              <a:t>www.sparkfun.com/products/11061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5951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0402"/>
            <a:ext cx="8229600" cy="370743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Arduino MEGA 2560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5715000"/>
            <a:ext cx="4847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http://atmega32-avr.com/wp-content/uploads/2012/06/arduino_mega_2560_schematic.gif</a:t>
            </a:r>
          </a:p>
        </p:txBody>
      </p:sp>
    </p:spTree>
    <p:extLst>
      <p:ext uri="{BB962C8B-B14F-4D97-AF65-F5344CB8AC3E}">
        <p14:creationId xmlns:p14="http://schemas.microsoft.com/office/powerpoint/2010/main" val="328845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“Shield Stacking”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45918" y="6172200"/>
            <a:ext cx="20521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Taken by: Chris Ohara. Summer 2012</a:t>
            </a:r>
          </a:p>
          <a:p>
            <a:pPr algn="ctr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481138"/>
            <a:ext cx="6788943" cy="4525962"/>
          </a:xfrm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109544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Robots in Society</a:t>
            </a:r>
          </a:p>
          <a:p>
            <a:r>
              <a:rPr lang="en-US" sz="1800" b="1" dirty="0" smtClean="0"/>
              <a:t>Problem Statement for Transportation</a:t>
            </a:r>
          </a:p>
          <a:p>
            <a:r>
              <a:rPr lang="en-US" sz="1800" b="1" dirty="0" smtClean="0"/>
              <a:t>Information on Driverless Cars</a:t>
            </a:r>
          </a:p>
          <a:p>
            <a:r>
              <a:rPr lang="en-US" sz="1800" b="1" dirty="0" smtClean="0"/>
              <a:t>Research Project/Purpose</a:t>
            </a:r>
          </a:p>
          <a:p>
            <a:r>
              <a:rPr lang="en-US" sz="1800" b="1" dirty="0" smtClean="0"/>
              <a:t>Components Selection</a:t>
            </a:r>
          </a:p>
          <a:p>
            <a:r>
              <a:rPr lang="en-US" sz="1800" b="1" dirty="0" smtClean="0"/>
              <a:t>“Making Things Work”</a:t>
            </a:r>
          </a:p>
          <a:p>
            <a:r>
              <a:rPr lang="en-US" sz="1800" b="1" dirty="0" smtClean="0"/>
              <a:t>Difficulties </a:t>
            </a:r>
          </a:p>
          <a:p>
            <a:r>
              <a:rPr lang="en-US" sz="1800" b="1" dirty="0" smtClean="0"/>
              <a:t>Conclusion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48000"/>
            <a:ext cx="4118741" cy="3143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39052" y="6226506"/>
            <a:ext cx="35846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http://www.geekgaz.com/goto/miscellaneous/hrp-4c-fashion-model-robot/</a:t>
            </a:r>
          </a:p>
        </p:txBody>
      </p:sp>
    </p:spTree>
    <p:extLst>
      <p:ext uri="{BB962C8B-B14F-4D97-AF65-F5344CB8AC3E}">
        <p14:creationId xmlns:p14="http://schemas.microsoft.com/office/powerpoint/2010/main" val="209770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Mk.II</a:t>
            </a:r>
            <a:r>
              <a:rPr lang="en-US" dirty="0" smtClean="0"/>
              <a:t> Complete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481138"/>
            <a:ext cx="6788943" cy="4525962"/>
          </a:xfrm>
        </p:spPr>
      </p:pic>
      <p:sp>
        <p:nvSpPr>
          <p:cNvPr id="8" name="TextBox 7"/>
          <p:cNvSpPr txBox="1"/>
          <p:nvPr/>
        </p:nvSpPr>
        <p:spPr>
          <a:xfrm>
            <a:off x="3545918" y="6172200"/>
            <a:ext cx="20505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Taken by: </a:t>
            </a:r>
            <a:r>
              <a:rPr lang="en-US" sz="800" dirty="0" smtClean="0"/>
              <a:t>Daniel Barnes</a:t>
            </a:r>
            <a:r>
              <a:rPr lang="en-US" sz="800" dirty="0" smtClean="0"/>
              <a:t>. Spring 2013</a:t>
            </a:r>
            <a:endParaRPr lang="en-US" sz="8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5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Accelerometer </a:t>
            </a:r>
            <a:endParaRPr lang="en-US" sz="2800" dirty="0" smtClean="0"/>
          </a:p>
          <a:p>
            <a:pPr lvl="1"/>
            <a:r>
              <a:rPr lang="en-US" sz="1800" dirty="0" smtClean="0"/>
              <a:t>Precisely measures velocity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Color/Light </a:t>
            </a:r>
            <a:r>
              <a:rPr lang="en-US" sz="2800" dirty="0" smtClean="0"/>
              <a:t>Sensor</a:t>
            </a:r>
          </a:p>
          <a:p>
            <a:pPr lvl="1"/>
            <a:r>
              <a:rPr lang="en-US" sz="1800" dirty="0" smtClean="0"/>
              <a:t>Able to measure subtle differences </a:t>
            </a:r>
            <a:endParaRPr lang="en-US" sz="1800" dirty="0"/>
          </a:p>
          <a:p>
            <a:pPr marL="393192" lvl="1" indent="0">
              <a:buNone/>
            </a:pPr>
            <a:r>
              <a:rPr lang="en-US" sz="1800" dirty="0" smtClean="0"/>
              <a:t>    in color</a:t>
            </a:r>
          </a:p>
          <a:p>
            <a:pPr marL="109728" indent="0">
              <a:buNone/>
            </a:pPr>
            <a:endParaRPr lang="en-US" sz="2800" dirty="0"/>
          </a:p>
          <a:p>
            <a:r>
              <a:rPr lang="en-US" sz="2800" dirty="0"/>
              <a:t>PIR Motion </a:t>
            </a:r>
            <a:r>
              <a:rPr lang="en-US" sz="2800" dirty="0" smtClean="0"/>
              <a:t>Sensor</a:t>
            </a:r>
          </a:p>
          <a:p>
            <a:pPr lvl="1"/>
            <a:r>
              <a:rPr lang="en-US" sz="1800" dirty="0" smtClean="0"/>
              <a:t>An infrared motion detector to detect</a:t>
            </a:r>
          </a:p>
          <a:p>
            <a:pPr marL="393192" lvl="1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people and animals 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Recent Parts </a:t>
            </a:r>
            <a:r>
              <a:rPr lang="en-US" dirty="0" smtClean="0"/>
              <a:t>Addition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19200"/>
            <a:ext cx="1485900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14600"/>
            <a:ext cx="1562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072" y="4083139"/>
            <a:ext cx="1409700" cy="1409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2019" y="6300222"/>
            <a:ext cx="2287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https://www.sparkfun.com/categories/23</a:t>
            </a:r>
          </a:p>
        </p:txBody>
      </p:sp>
    </p:spTree>
    <p:extLst>
      <p:ext uri="{BB962C8B-B14F-4D97-AF65-F5344CB8AC3E}">
        <p14:creationId xmlns:p14="http://schemas.microsoft.com/office/powerpoint/2010/main" val="11936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LCD </a:t>
            </a:r>
          </a:p>
          <a:p>
            <a:pPr lvl="1"/>
            <a:r>
              <a:rPr lang="en-US" sz="1800" dirty="0" smtClean="0"/>
              <a:t>Display to show data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dirty="0" smtClean="0"/>
              <a:t>Computer Vision</a:t>
            </a:r>
          </a:p>
          <a:p>
            <a:pPr lvl="1"/>
            <a:r>
              <a:rPr lang="en-US" sz="1800" dirty="0" smtClean="0"/>
              <a:t>Able to interpret light/color with onboard</a:t>
            </a:r>
          </a:p>
          <a:p>
            <a:pPr marL="393192" lvl="1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</a:t>
            </a:r>
            <a:r>
              <a:rPr lang="en-US" sz="1800" dirty="0"/>
              <a:t> </a:t>
            </a:r>
            <a:r>
              <a:rPr lang="en-US" sz="1800" dirty="0" smtClean="0"/>
              <a:t>image processing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Recent Parts Additions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505200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2954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423367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ranklin Gothic Medium" pitchFamily="34" charset="0"/>
              </a:rPr>
              <a:t>Arduino uses its own specialized code</a:t>
            </a:r>
          </a:p>
          <a:p>
            <a:pPr lvl="1"/>
            <a:r>
              <a:rPr lang="en-US" sz="1800" dirty="0" smtClean="0">
                <a:latin typeface="Franklin Gothic Medium" pitchFamily="34" charset="0"/>
              </a:rPr>
              <a:t>Uses a C/C++ base formatting of code</a:t>
            </a:r>
          </a:p>
          <a:p>
            <a:pPr lvl="1"/>
            <a:r>
              <a:rPr lang="en-US" sz="1800" dirty="0" smtClean="0">
                <a:latin typeface="Franklin Gothic Medium" pitchFamily="34" charset="0"/>
              </a:rPr>
              <a:t>Some projects integrate Java and Python</a:t>
            </a:r>
          </a:p>
          <a:p>
            <a:pPr>
              <a:buFont typeface="Arial" pitchFamily="34" charset="0"/>
              <a:buChar char="•"/>
            </a:pPr>
            <a:endParaRPr lang="en-US" sz="1800" dirty="0" smtClean="0">
              <a:latin typeface="Franklin Gothic Medium" pitchFamily="34" charset="0"/>
            </a:endParaRPr>
          </a:p>
          <a:p>
            <a:r>
              <a:rPr lang="en-US" sz="1800" dirty="0" smtClean="0">
                <a:latin typeface="Franklin Gothic Medium" pitchFamily="34" charset="0"/>
              </a:rPr>
              <a:t>Structure</a:t>
            </a:r>
          </a:p>
          <a:p>
            <a:pPr marL="708660" lvl="1" indent="-342900"/>
            <a:r>
              <a:rPr lang="en-US" sz="1800" dirty="0" smtClean="0">
                <a:latin typeface="Franklin Gothic Medium" pitchFamily="34" charset="0"/>
              </a:rPr>
              <a:t>Setup(), void(), Loop()</a:t>
            </a:r>
          </a:p>
          <a:p>
            <a:r>
              <a:rPr lang="en-US" sz="1800" dirty="0" smtClean="0">
                <a:latin typeface="Franklin Gothic Medium" pitchFamily="34" charset="0"/>
              </a:rPr>
              <a:t>Variables</a:t>
            </a:r>
          </a:p>
          <a:p>
            <a:pPr lvl="1"/>
            <a:r>
              <a:rPr lang="en-US" sz="1800" dirty="0" smtClean="0">
                <a:latin typeface="Franklin Gothic Medium" pitchFamily="34" charset="0"/>
              </a:rPr>
              <a:t>High, Low, Input</a:t>
            </a:r>
          </a:p>
          <a:p>
            <a:r>
              <a:rPr lang="en-US" sz="1800" dirty="0" smtClean="0">
                <a:latin typeface="Franklin Gothic Medium" pitchFamily="34" charset="0"/>
              </a:rPr>
              <a:t>Functions</a:t>
            </a:r>
          </a:p>
          <a:p>
            <a:pPr lvl="1"/>
            <a:r>
              <a:rPr lang="en-US" sz="1800" dirty="0" err="1" smtClean="0">
                <a:latin typeface="Franklin Gothic Medium" pitchFamily="34" charset="0"/>
              </a:rPr>
              <a:t>pinMode</a:t>
            </a:r>
            <a:r>
              <a:rPr lang="en-US" sz="1800" dirty="0" smtClean="0">
                <a:latin typeface="Franklin Gothic Medium" pitchFamily="34" charset="0"/>
              </a:rPr>
              <a:t>(), </a:t>
            </a:r>
            <a:r>
              <a:rPr lang="en-US" sz="1800" dirty="0" err="1" smtClean="0">
                <a:latin typeface="Franklin Gothic Medium" pitchFamily="34" charset="0"/>
              </a:rPr>
              <a:t>digitalWrite</a:t>
            </a:r>
            <a:r>
              <a:rPr lang="en-US" sz="1800" dirty="0" smtClean="0">
                <a:latin typeface="Franklin Gothic Medium" pitchFamily="34" charset="0"/>
              </a:rPr>
              <a:t>()</a:t>
            </a:r>
          </a:p>
          <a:p>
            <a:endParaRPr lang="en-US" dirty="0" smtClean="0">
              <a:latin typeface="Franklin Gothic Medium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743199"/>
            <a:ext cx="3248025" cy="35177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79666" y="6440488"/>
            <a:ext cx="10518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www.kulfoto.com</a:t>
            </a:r>
          </a:p>
        </p:txBody>
      </p:sp>
    </p:spTree>
    <p:extLst>
      <p:ext uri="{BB962C8B-B14F-4D97-AF65-F5344CB8AC3E}">
        <p14:creationId xmlns:p14="http://schemas.microsoft.com/office/powerpoint/2010/main" val="212326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Arduino Sketch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20" y="1481138"/>
            <a:ext cx="2963960" cy="4525962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45918" y="6019800"/>
            <a:ext cx="20521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Taken by: Chris Ohara. Summer 2012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3657600" cy="3657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Shield Assembly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44" y="2286000"/>
            <a:ext cx="2590800" cy="2590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98817" y="5638800"/>
            <a:ext cx="19463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http://www.sparkfun.com/tutorials/184</a:t>
            </a:r>
          </a:p>
        </p:txBody>
      </p:sp>
    </p:spTree>
    <p:extLst>
      <p:ext uri="{BB962C8B-B14F-4D97-AF65-F5344CB8AC3E}">
        <p14:creationId xmlns:p14="http://schemas.microsoft.com/office/powerpoint/2010/main" val="73551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09800"/>
            <a:ext cx="3048000" cy="304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GPS Assembly Completed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24000"/>
            <a:ext cx="4191000" cy="4191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98817" y="5838855"/>
            <a:ext cx="19463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http://www.sparkfun.com/tutorials/184</a:t>
            </a:r>
          </a:p>
        </p:txBody>
      </p:sp>
    </p:spTree>
    <p:extLst>
      <p:ext uri="{BB962C8B-B14F-4D97-AF65-F5344CB8AC3E}">
        <p14:creationId xmlns:p14="http://schemas.microsoft.com/office/powerpoint/2010/main" val="2796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985169"/>
            <a:ext cx="6350000" cy="35179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Coordinates Input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33439" y="5632898"/>
            <a:ext cx="32207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http://www.geo.uib.no/eworkshop/index.php?n=Main.Edgetech3100</a:t>
            </a:r>
          </a:p>
        </p:txBody>
      </p:sp>
    </p:spTree>
    <p:extLst>
      <p:ext uri="{BB962C8B-B14F-4D97-AF65-F5344CB8AC3E}">
        <p14:creationId xmlns:p14="http://schemas.microsoft.com/office/powerpoint/2010/main" val="214884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0"/>
            <a:ext cx="8922845" cy="5105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Google Maps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33800" y="6642556"/>
            <a:ext cx="13388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www.google.maps.com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8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Google Maps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74718" y="6096000"/>
            <a:ext cx="11945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/>
              <a:t>www.googlemaps.com</a:t>
            </a:r>
            <a:r>
              <a:rPr lang="en-US" sz="700" dirty="0" smtClean="0"/>
              <a:t>;</a:t>
            </a:r>
            <a:endParaRPr lang="en-US" sz="7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" y="1295400"/>
            <a:ext cx="9067800" cy="5274914"/>
          </a:xfrm>
        </p:spPr>
      </p:pic>
      <p:sp>
        <p:nvSpPr>
          <p:cNvPr id="8" name="TextBox 7"/>
          <p:cNvSpPr txBox="1"/>
          <p:nvPr/>
        </p:nvSpPr>
        <p:spPr>
          <a:xfrm>
            <a:off x="3733800" y="6642556"/>
            <a:ext cx="133882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dist"/>
            <a:r>
              <a:rPr lang="en-US" sz="800" dirty="0" smtClean="0"/>
              <a:t>www.google.maps.com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22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Franklin Gothic Medium" pitchFamily="34" charset="0"/>
              </a:rPr>
              <a:t>Designed to substitute humans </a:t>
            </a:r>
            <a:r>
              <a:rPr lang="en-US" dirty="0" smtClean="0">
                <a:latin typeface="Franklin Gothic Medium" pitchFamily="34" charset="0"/>
              </a:rPr>
              <a:t>for dangerous, repetitious </a:t>
            </a:r>
            <a:r>
              <a:rPr lang="en-US" dirty="0">
                <a:latin typeface="Franklin Gothic Medium" pitchFamily="34" charset="0"/>
              </a:rPr>
              <a:t>or arduous tasks.</a:t>
            </a:r>
          </a:p>
          <a:p>
            <a:pPr lvl="2">
              <a:buFont typeface="Arial" pitchFamily="34" charset="0"/>
              <a:buChar char="•"/>
            </a:pPr>
            <a:r>
              <a:rPr lang="en-US" dirty="0">
                <a:latin typeface="Franklin Gothic Medium" pitchFamily="34" charset="0"/>
              </a:rPr>
              <a:t>Mining</a:t>
            </a:r>
          </a:p>
          <a:p>
            <a:pPr lvl="2">
              <a:buFont typeface="Arial" pitchFamily="34" charset="0"/>
              <a:buChar char="•"/>
            </a:pPr>
            <a:r>
              <a:rPr lang="en-US" dirty="0">
                <a:latin typeface="Franklin Gothic Medium" pitchFamily="34" charset="0"/>
              </a:rPr>
              <a:t>Farming</a:t>
            </a:r>
          </a:p>
          <a:p>
            <a:pPr lvl="2">
              <a:buFont typeface="Arial" pitchFamily="34" charset="0"/>
              <a:buChar char="•"/>
            </a:pPr>
            <a:r>
              <a:rPr lang="en-US" dirty="0">
                <a:latin typeface="Franklin Gothic Medium" pitchFamily="34" charset="0"/>
              </a:rPr>
              <a:t>Construction</a:t>
            </a:r>
          </a:p>
          <a:p>
            <a:pPr lvl="2">
              <a:buFont typeface="Arial" pitchFamily="34" charset="0"/>
              <a:buChar char="•"/>
            </a:pPr>
            <a:r>
              <a:rPr lang="en-US" dirty="0">
                <a:latin typeface="Franklin Gothic Medium" pitchFamily="34" charset="0"/>
              </a:rPr>
              <a:t>First Response (Rescue/Firefighting</a:t>
            </a:r>
            <a:r>
              <a:rPr lang="en-US" dirty="0" smtClean="0">
                <a:latin typeface="Franklin Gothic Medium" pitchFamily="34" charset="0"/>
              </a:rPr>
              <a:t>) [M.A.S.T.]</a:t>
            </a:r>
            <a:endParaRPr lang="en-US" dirty="0">
              <a:latin typeface="Franklin Gothic Medium" pitchFamily="34" charset="0"/>
            </a:endParaRPr>
          </a:p>
          <a:p>
            <a:pPr lvl="2">
              <a:buFont typeface="Arial" pitchFamily="34" charset="0"/>
              <a:buChar char="•"/>
            </a:pPr>
            <a:endParaRPr lang="en-US" dirty="0">
              <a:latin typeface="Franklin Gothic Medium" pitchFamily="34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Robots in Society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8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b="1" dirty="0" smtClean="0"/>
              <a:t>Parts Communication </a:t>
            </a:r>
          </a:p>
          <a:p>
            <a:pPr lvl="1"/>
            <a:r>
              <a:rPr lang="en-US" sz="2100" b="1" dirty="0" smtClean="0"/>
              <a:t>Obsolete drivers,  voltage differences, connectivity</a:t>
            </a:r>
          </a:p>
          <a:p>
            <a:r>
              <a:rPr lang="en-US" sz="2100" b="1" dirty="0" smtClean="0"/>
              <a:t>Coding</a:t>
            </a:r>
          </a:p>
          <a:p>
            <a:pPr lvl="1"/>
            <a:endParaRPr lang="en-US" sz="2100" b="1" dirty="0" smtClean="0"/>
          </a:p>
          <a:p>
            <a:r>
              <a:rPr lang="en-US" sz="2100" b="1" dirty="0" smtClean="0"/>
              <a:t>Uploading</a:t>
            </a:r>
          </a:p>
          <a:p>
            <a:pPr lvl="1"/>
            <a:endParaRPr lang="en-US" sz="2100" b="1" dirty="0" smtClean="0"/>
          </a:p>
          <a:p>
            <a:r>
              <a:rPr lang="en-US" sz="2100" b="1" dirty="0" smtClean="0"/>
              <a:t>Parts Failure</a:t>
            </a:r>
          </a:p>
          <a:p>
            <a:pPr marL="393192" lvl="1" indent="0">
              <a:buNone/>
            </a:pPr>
            <a:endParaRPr lang="en-US" sz="2100" b="1" dirty="0" smtClean="0"/>
          </a:p>
          <a:p>
            <a:r>
              <a:rPr lang="en-US" sz="2100" b="1" dirty="0" smtClean="0"/>
              <a:t>Accuracy of products</a:t>
            </a:r>
            <a:endParaRPr lang="en-US" b="1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733800"/>
            <a:ext cx="2440702" cy="2422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3271" y="6256223"/>
            <a:ext cx="34740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http://debbieohi.com/home/2012/1/23/daily-drawing-broken-robot.html</a:t>
            </a:r>
          </a:p>
        </p:txBody>
      </p:sp>
    </p:spTree>
    <p:extLst>
      <p:ext uri="{BB962C8B-B14F-4D97-AF65-F5344CB8AC3E}">
        <p14:creationId xmlns:p14="http://schemas.microsoft.com/office/powerpoint/2010/main" val="863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31" y="1481138"/>
            <a:ext cx="4608937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Sketch Error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58930" y="6119827"/>
            <a:ext cx="18261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/>
              <a:t>Taken by: Chris Ohara. Summer 2012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58374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Robot is operational</a:t>
            </a:r>
          </a:p>
          <a:p>
            <a:endParaRPr lang="en-US" dirty="0" smtClean="0"/>
          </a:p>
          <a:p>
            <a:r>
              <a:rPr lang="en-US" dirty="0" smtClean="0"/>
              <a:t>Robotics is Fun!</a:t>
            </a:r>
          </a:p>
          <a:p>
            <a:endParaRPr lang="en-US" dirty="0" smtClean="0"/>
          </a:p>
          <a:p>
            <a:pPr marL="393192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78" y="4339984"/>
            <a:ext cx="1986958" cy="1241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9157" y="5614972"/>
            <a:ext cx="3459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http://piroxknow.blogspot.com/2010/12/yuhuuuuuuu-to-everybody.html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24" y="1291984"/>
            <a:ext cx="4572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102774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Ronald E. McNair Post-Baccalaureate Achievement Program</a:t>
            </a:r>
          </a:p>
          <a:p>
            <a:endParaRPr lang="en-US" sz="2400" dirty="0" smtClean="0"/>
          </a:p>
          <a:p>
            <a:r>
              <a:rPr lang="en-US" sz="2400" dirty="0" smtClean="0"/>
              <a:t>The Kellogg Undergraduate Scholars Program</a:t>
            </a:r>
          </a:p>
          <a:p>
            <a:endParaRPr lang="en-US" sz="2400" dirty="0" smtClean="0"/>
          </a:p>
          <a:p>
            <a:r>
              <a:rPr lang="en-US" sz="2400" dirty="0" smtClean="0"/>
              <a:t>Professor Thomas Thoen</a:t>
            </a:r>
          </a:p>
          <a:p>
            <a:endParaRPr lang="en-US" sz="2400" dirty="0"/>
          </a:p>
          <a:p>
            <a:r>
              <a:rPr lang="en-US" sz="2400" dirty="0" smtClean="0"/>
              <a:t>Professor Gerald Herder</a:t>
            </a:r>
          </a:p>
          <a:p>
            <a:endParaRPr lang="en-US" sz="2400" dirty="0"/>
          </a:p>
          <a:p>
            <a:r>
              <a:rPr lang="en-US" sz="2400" dirty="0" smtClean="0"/>
              <a:t>Daniel Barnes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ctr">
              <a:buNone/>
            </a:pPr>
            <a:r>
              <a:rPr lang="en-US" b="1" dirty="0" smtClean="0"/>
              <a:t>Thank you for your attention!</a:t>
            </a:r>
          </a:p>
          <a:p>
            <a:pPr marL="109728" indent="0" algn="ctr">
              <a:buNone/>
            </a:pPr>
            <a:endParaRPr lang="en-US" dirty="0" smtClean="0"/>
          </a:p>
          <a:p>
            <a:pPr marL="109728" indent="0" algn="ctr">
              <a:buNone/>
            </a:pPr>
            <a:endParaRPr lang="en-US" dirty="0"/>
          </a:p>
          <a:p>
            <a:pPr marL="109728" indent="0" algn="ctr">
              <a:buNone/>
            </a:pPr>
            <a:endParaRPr lang="en-US" dirty="0" smtClean="0"/>
          </a:p>
          <a:p>
            <a:pPr marL="109728" indent="0" algn="ctr">
              <a:buNone/>
            </a:pPr>
            <a:endParaRPr lang="en-US" dirty="0"/>
          </a:p>
          <a:p>
            <a:pPr marL="109728" indent="0" algn="ctr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 smtClean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19" y="2766926"/>
            <a:ext cx="2900363" cy="31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3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000" dirty="0" smtClean="0">
                <a:hlinkClick r:id="rId2"/>
              </a:rPr>
              <a:t>www.polulu.com</a:t>
            </a:r>
            <a:endParaRPr lang="en-US" sz="1000" dirty="0" smtClean="0"/>
          </a:p>
          <a:p>
            <a:r>
              <a:rPr lang="en-US" sz="1000" dirty="0" smtClean="0">
                <a:hlinkClick r:id="rId3"/>
              </a:rPr>
              <a:t>www.sparkfun.com</a:t>
            </a:r>
            <a:endParaRPr lang="en-US" sz="1000" dirty="0" smtClean="0"/>
          </a:p>
          <a:p>
            <a:r>
              <a:rPr lang="en-US" sz="1000" dirty="0" smtClean="0">
                <a:hlinkClick r:id="rId4"/>
              </a:rPr>
              <a:t>www.allelectronics.com</a:t>
            </a:r>
            <a:endParaRPr lang="en-US" sz="1000" dirty="0" smtClean="0"/>
          </a:p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www.sparkfun.com/tutorials/184</a:t>
            </a:r>
            <a:endParaRPr lang="en-US" sz="1000" dirty="0" smtClean="0"/>
          </a:p>
          <a:p>
            <a:r>
              <a:rPr lang="en-US" sz="1000" dirty="0">
                <a:hlinkClick r:id="rId6"/>
              </a:rPr>
              <a:t>http://</a:t>
            </a:r>
            <a:r>
              <a:rPr lang="en-US" sz="1000" dirty="0" smtClean="0">
                <a:hlinkClick r:id="rId6"/>
              </a:rPr>
              <a:t>4micro.files.wordpress.com/2011/08/arduino_sketch.png</a:t>
            </a:r>
            <a:endParaRPr lang="en-US" sz="1000" dirty="0" smtClean="0"/>
          </a:p>
          <a:p>
            <a:r>
              <a:rPr lang="en-US" sz="1000" dirty="0" smtClean="0">
                <a:hlinkClick r:id="rId7"/>
              </a:rPr>
              <a:t>www.arduino.cc</a:t>
            </a:r>
            <a:endParaRPr lang="en-US" sz="1000" dirty="0" smtClean="0"/>
          </a:p>
          <a:p>
            <a:r>
              <a:rPr lang="en-US" sz="1000" dirty="0" smtClean="0">
                <a:hlinkClick r:id="rId8"/>
              </a:rPr>
              <a:t>www.googleearth.com</a:t>
            </a:r>
            <a:endParaRPr lang="en-US" sz="1000" dirty="0" smtClean="0"/>
          </a:p>
          <a:p>
            <a:r>
              <a:rPr lang="en-US" sz="1000" u="sng" dirty="0">
                <a:hlinkClick r:id="rId9"/>
              </a:rPr>
              <a:t>http://www.census.gov/compendia/statab/2012/tables/12s1103.pdf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u="sng" dirty="0" smtClean="0">
                <a:hlinkClick r:id="rId10"/>
              </a:rPr>
              <a:t>http</a:t>
            </a:r>
            <a:r>
              <a:rPr lang="en-US" sz="1000" u="sng" dirty="0">
                <a:hlinkClick r:id="rId10"/>
              </a:rPr>
              <a:t>://www.dmv.ca.gov/about/profile/rd/resnotes/accident.htm</a:t>
            </a:r>
            <a:r>
              <a:rPr lang="en-US" sz="1000" dirty="0"/>
              <a:t> </a:t>
            </a:r>
          </a:p>
          <a:p>
            <a:r>
              <a:rPr lang="en-US" sz="1000" u="sng" dirty="0">
                <a:hlinkClick r:id="rId11"/>
              </a:rPr>
              <a:t>http://www.dyna-vision.de</a:t>
            </a:r>
            <a:r>
              <a:rPr lang="en-US" sz="1000" dirty="0"/>
              <a:t> </a:t>
            </a:r>
          </a:p>
          <a:p>
            <a:r>
              <a:rPr lang="en-US" sz="1000" u="sng" dirty="0">
                <a:hlinkClick r:id="rId12"/>
              </a:rPr>
              <a:t>http://</a:t>
            </a:r>
            <a:r>
              <a:rPr lang="en-US" sz="1000" u="sng" dirty="0" smtClean="0">
                <a:hlinkClick r:id="rId12"/>
              </a:rPr>
              <a:t>en.wikipedia.org/wiki/Autonomous_car</a:t>
            </a:r>
            <a:endParaRPr lang="en-US" sz="1000" dirty="0"/>
          </a:p>
          <a:p>
            <a:r>
              <a:rPr lang="en-US" sz="1000" u="sng" dirty="0">
                <a:hlinkClick r:id="rId13"/>
              </a:rPr>
              <a:t>http://www.nytimes.com/2011/05/29/business/economy/29view.html?_</a:t>
            </a:r>
            <a:r>
              <a:rPr lang="en-US" sz="1000" u="sng" dirty="0" smtClean="0">
                <a:hlinkClick r:id="rId13"/>
              </a:rPr>
              <a:t>r=1</a:t>
            </a:r>
            <a:endParaRPr lang="en-US" sz="1000" dirty="0"/>
          </a:p>
          <a:p>
            <a:r>
              <a:rPr lang="en-US" sz="1000" u="sng" dirty="0">
                <a:hlinkClick r:id="rId14"/>
              </a:rPr>
              <a:t>http://</a:t>
            </a:r>
            <a:r>
              <a:rPr lang="en-US" sz="1000" u="sng" dirty="0" smtClean="0">
                <a:hlinkClick r:id="rId14"/>
              </a:rPr>
              <a:t>books.google.com/books?id=1I8Wuv7P13AC</a:t>
            </a:r>
            <a:endParaRPr lang="en-US" sz="1000" dirty="0"/>
          </a:p>
          <a:p>
            <a:r>
              <a:rPr lang="en-US" sz="1000" u="sng" dirty="0">
                <a:hlinkClick r:id="rId15"/>
              </a:rPr>
              <a:t>http://editorial.autos.msn.com/article.aspx?cp-documentid=1179150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dirty="0">
                <a:hlinkClick r:id="rId16"/>
              </a:rPr>
              <a:t>http://</a:t>
            </a:r>
            <a:r>
              <a:rPr lang="en-US" sz="1000" dirty="0" smtClean="0">
                <a:hlinkClick r:id="rId16"/>
              </a:rPr>
              <a:t>www.flickriver.com/photos/trash-photography/3238595745</a:t>
            </a:r>
            <a:r>
              <a:rPr lang="en-US" sz="1000" dirty="0" smtClean="0"/>
              <a:t> </a:t>
            </a:r>
          </a:p>
          <a:p>
            <a:r>
              <a:rPr lang="en-US" sz="1000" dirty="0">
                <a:hlinkClick r:id="rId17"/>
              </a:rPr>
              <a:t>http://</a:t>
            </a:r>
            <a:r>
              <a:rPr lang="en-US" sz="1000" dirty="0" smtClean="0">
                <a:hlinkClick r:id="rId17"/>
              </a:rPr>
              <a:t>www.geekgaz.com/goto/miscellaneous/hrp-4c-fashion-model-robot</a:t>
            </a:r>
            <a:endParaRPr lang="en-US" sz="1000" dirty="0" smtClean="0"/>
          </a:p>
          <a:p>
            <a:r>
              <a:rPr lang="en-US" sz="1000" dirty="0">
                <a:hlinkClick r:id="rId18"/>
              </a:rPr>
              <a:t>https://alliance.seas.upenn.edu/~</a:t>
            </a:r>
            <a:r>
              <a:rPr lang="en-US" sz="1000" dirty="0" smtClean="0">
                <a:hlinkClick r:id="rId18"/>
              </a:rPr>
              <a:t>kumar/wiki/index.php?n=Main.MASTSimulation</a:t>
            </a:r>
            <a:endParaRPr lang="en-US" sz="1000" dirty="0" smtClean="0"/>
          </a:p>
          <a:p>
            <a:r>
              <a:rPr lang="en-US" sz="1000" dirty="0">
                <a:hlinkClick r:id="rId19"/>
              </a:rPr>
              <a:t>http://</a:t>
            </a:r>
            <a:r>
              <a:rPr lang="en-US" sz="1000" dirty="0" smtClean="0">
                <a:hlinkClick r:id="rId19"/>
              </a:rPr>
              <a:t>www.pololu.com/docs/0J55/4.b</a:t>
            </a:r>
            <a:r>
              <a:rPr lang="en-US" sz="1000" dirty="0" smtClean="0"/>
              <a:t>   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www.sparkfun.com/tutorials/184</a:t>
            </a:r>
            <a:r>
              <a:rPr lang="en-US" sz="1000" dirty="0" smtClean="0"/>
              <a:t> </a:t>
            </a:r>
          </a:p>
          <a:p>
            <a:r>
              <a:rPr lang="en-US" sz="1000" dirty="0">
                <a:hlinkClick r:id="rId20"/>
              </a:rPr>
              <a:t>http://</a:t>
            </a:r>
            <a:r>
              <a:rPr lang="en-US" sz="1000" dirty="0" smtClean="0">
                <a:hlinkClick r:id="rId20"/>
              </a:rPr>
              <a:t>piroxknow.blogspot.com/2010/12/yuhuuuuuuu-to-everybody.html</a:t>
            </a:r>
            <a:endParaRPr lang="en-US" sz="1000" dirty="0" smtClean="0"/>
          </a:p>
          <a:p>
            <a:r>
              <a:rPr lang="en-US" sz="1000" dirty="0" smtClean="0">
                <a:hlinkClick r:id="rId21"/>
              </a:rPr>
              <a:t>http</a:t>
            </a:r>
            <a:r>
              <a:rPr lang="en-US" sz="1000" dirty="0">
                <a:hlinkClick r:id="rId21"/>
              </a:rPr>
              <a:t>://</a:t>
            </a:r>
            <a:r>
              <a:rPr lang="en-US" sz="1000" dirty="0" smtClean="0">
                <a:hlinkClick r:id="rId21"/>
              </a:rPr>
              <a:t>www.geo.uib.no/eworkshop/index.php?n=Main.Edgetech3100</a:t>
            </a:r>
            <a:endParaRPr lang="en-US" sz="1000" dirty="0" smtClean="0"/>
          </a:p>
          <a:p>
            <a:r>
              <a:rPr lang="en-US" sz="1000" dirty="0">
                <a:hlinkClick r:id="rId22"/>
              </a:rPr>
              <a:t>http://</a:t>
            </a:r>
            <a:r>
              <a:rPr lang="en-US" sz="1000" dirty="0" smtClean="0">
                <a:hlinkClick r:id="rId22"/>
              </a:rPr>
              <a:t>www.iheartrobotics.com/2009/01/robots-from-university-of-tokyos-irt.html</a:t>
            </a:r>
            <a:r>
              <a:rPr lang="en-US" sz="1000" dirty="0" smtClean="0"/>
              <a:t>  </a:t>
            </a:r>
            <a:endParaRPr lang="en-US" sz="1000" b="1" dirty="0" smtClean="0"/>
          </a:p>
          <a:p>
            <a:endParaRPr lang="en-US" sz="1000" dirty="0" smtClean="0"/>
          </a:p>
          <a:p>
            <a:endParaRPr lang="en-US" sz="1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23" y="1481138"/>
            <a:ext cx="578595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M.A.S.T.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90800" y="6158989"/>
            <a:ext cx="37689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https://alliance.seas.upenn.edu/~kumar/wiki/index.php?n=Main.MASTSimulation</a:t>
            </a:r>
          </a:p>
        </p:txBody>
      </p:sp>
    </p:spTree>
    <p:extLst>
      <p:ext uri="{BB962C8B-B14F-4D97-AF65-F5344CB8AC3E}">
        <p14:creationId xmlns:p14="http://schemas.microsoft.com/office/powerpoint/2010/main" val="313802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Franklin Gothic Medium" pitchFamily="34" charset="0"/>
              </a:rPr>
              <a:t>Designed to substitute humans in daily chores.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>
                <a:latin typeface="Franklin Gothic Medium" pitchFamily="34" charset="0"/>
              </a:rPr>
              <a:t>Housekeeping/Grounds-keeping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>
                <a:latin typeface="Franklin Gothic Medium" pitchFamily="34" charset="0"/>
              </a:rPr>
              <a:t>Cooking </a:t>
            </a:r>
            <a:r>
              <a:rPr lang="en-US" sz="2100" dirty="0" smtClean="0">
                <a:latin typeface="Franklin Gothic Medium" pitchFamily="34" charset="0"/>
              </a:rPr>
              <a:t>household </a:t>
            </a:r>
            <a:r>
              <a:rPr lang="en-US" sz="2100" dirty="0">
                <a:latin typeface="Franklin Gothic Medium" pitchFamily="34" charset="0"/>
              </a:rPr>
              <a:t>meals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>
                <a:latin typeface="Franklin Gothic Medium" pitchFamily="34" charset="0"/>
              </a:rPr>
              <a:t>Other errands</a:t>
            </a:r>
            <a:endParaRPr lang="en-US" sz="2100" dirty="0">
              <a:latin typeface="Franklin Gothic Medium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Robots in Society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93" y="3276600"/>
            <a:ext cx="5267614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28199" y="6096000"/>
            <a:ext cx="38876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http://www.iheartrobotics.com/2009/01/robots-from-university-of-tokyos-irt.html</a:t>
            </a:r>
          </a:p>
        </p:txBody>
      </p:sp>
    </p:spTree>
    <p:extLst>
      <p:ext uri="{BB962C8B-B14F-4D97-AF65-F5344CB8AC3E}">
        <p14:creationId xmlns:p14="http://schemas.microsoft.com/office/powerpoint/2010/main" val="25812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ZA" dirty="0" smtClean="0">
                <a:latin typeface="Franklin Gothic Medium" pitchFamily="34" charset="0"/>
              </a:rPr>
              <a:t>Unnecessary Traffic Accidents</a:t>
            </a:r>
            <a:endParaRPr lang="en-ZA" dirty="0">
              <a:latin typeface="Franklin Gothic Medium" pitchFamily="34" charset="0"/>
            </a:endParaRPr>
          </a:p>
          <a:p>
            <a:pPr lvl="2">
              <a:buFont typeface="Arial" pitchFamily="34" charset="0"/>
              <a:buChar char="•"/>
            </a:pPr>
            <a:r>
              <a:rPr lang="en-ZA" dirty="0">
                <a:latin typeface="Franklin Gothic Medium" pitchFamily="34" charset="0"/>
              </a:rPr>
              <a:t>2004 – 2009: over 63 million accidents in the </a:t>
            </a:r>
            <a:r>
              <a:rPr lang="en-ZA" dirty="0" smtClean="0">
                <a:latin typeface="Franklin Gothic Medium" pitchFamily="34" charset="0"/>
              </a:rPr>
              <a:t>U.S. alone</a:t>
            </a:r>
            <a:endParaRPr lang="en-ZA" dirty="0">
              <a:latin typeface="Franklin Gothic Medium" pitchFamily="34" charset="0"/>
            </a:endParaRPr>
          </a:p>
          <a:p>
            <a:pPr lvl="2">
              <a:buFont typeface="Arial" pitchFamily="34" charset="0"/>
              <a:buChar char="•"/>
            </a:pPr>
            <a:r>
              <a:rPr lang="en-ZA" dirty="0">
                <a:latin typeface="Franklin Gothic Medium" pitchFamily="34" charset="0"/>
              </a:rPr>
              <a:t>Traffic accidents account for 14% of all </a:t>
            </a:r>
            <a:r>
              <a:rPr lang="en-ZA" dirty="0" smtClean="0">
                <a:latin typeface="Franklin Gothic Medium" pitchFamily="34" charset="0"/>
              </a:rPr>
              <a:t>deaths in U.S.</a:t>
            </a:r>
            <a:endParaRPr lang="en-ZA" dirty="0">
              <a:latin typeface="Franklin Gothic Medium" pitchFamily="34" charset="0"/>
            </a:endParaRPr>
          </a:p>
          <a:p>
            <a:pPr lvl="2">
              <a:buFont typeface="Arial" pitchFamily="34" charset="0"/>
              <a:buChar char="•"/>
            </a:pPr>
            <a:r>
              <a:rPr lang="en-ZA" dirty="0">
                <a:latin typeface="Franklin Gothic Medium" pitchFamily="34" charset="0"/>
              </a:rPr>
              <a:t>Billions of dollars worth of damage every </a:t>
            </a:r>
            <a:r>
              <a:rPr lang="en-ZA" dirty="0" smtClean="0">
                <a:latin typeface="Franklin Gothic Medium" pitchFamily="34" charset="0"/>
              </a:rPr>
              <a:t>year  </a:t>
            </a:r>
            <a:endParaRPr lang="en-ZA" dirty="0">
              <a:latin typeface="Franklin Gothic Medium" pitchFamily="34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429000"/>
            <a:ext cx="4572000" cy="30906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89065" y="6550223"/>
            <a:ext cx="317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http://www.flickriver.com/photos/trash-photography/3238595745 </a:t>
            </a: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2183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1600" b="1" dirty="0" smtClean="0">
                <a:latin typeface="+mj-lt"/>
              </a:rPr>
              <a:t>Fewer </a:t>
            </a:r>
            <a:r>
              <a:rPr lang="en-US" sz="1600" b="1" dirty="0" smtClean="0">
                <a:latin typeface="+mj-lt"/>
              </a:rPr>
              <a:t>crashes</a:t>
            </a:r>
          </a:p>
          <a:p>
            <a:pPr lvl="0">
              <a:buFont typeface="Arial" pitchFamily="34" charset="0"/>
              <a:buChar char="•"/>
            </a:pPr>
            <a:endParaRPr lang="en-US" sz="1600" b="1" dirty="0" smtClean="0">
              <a:latin typeface="+mj-lt"/>
            </a:endParaRPr>
          </a:p>
          <a:p>
            <a:pPr lvl="0">
              <a:buFont typeface="Arial" pitchFamily="34" charset="0"/>
              <a:buChar char="•"/>
            </a:pPr>
            <a:r>
              <a:rPr lang="en-US" sz="1600" b="1" dirty="0" smtClean="0">
                <a:latin typeface="+mj-lt"/>
              </a:rPr>
              <a:t>Increased </a:t>
            </a:r>
            <a:r>
              <a:rPr lang="en-US" sz="1600" b="1" dirty="0" smtClean="0">
                <a:latin typeface="+mj-lt"/>
              </a:rPr>
              <a:t>parameters</a:t>
            </a:r>
          </a:p>
          <a:p>
            <a:pPr lvl="0">
              <a:buFont typeface="Arial" pitchFamily="34" charset="0"/>
              <a:buChar char="•"/>
            </a:pPr>
            <a:endParaRPr lang="en-US" sz="1600" b="1" dirty="0" smtClean="0">
              <a:latin typeface="+mj-lt"/>
            </a:endParaRPr>
          </a:p>
          <a:p>
            <a:pPr lvl="0">
              <a:buFont typeface="Arial" pitchFamily="34" charset="0"/>
              <a:buChar char="•"/>
            </a:pPr>
            <a:r>
              <a:rPr lang="en-US" sz="1600" b="1" dirty="0" smtClean="0">
                <a:latin typeface="+mj-lt"/>
              </a:rPr>
              <a:t>Relief of driving and navigation </a:t>
            </a:r>
            <a:r>
              <a:rPr lang="en-US" sz="1600" b="1" dirty="0" smtClean="0">
                <a:latin typeface="+mj-lt"/>
              </a:rPr>
              <a:t>chores</a:t>
            </a:r>
          </a:p>
          <a:p>
            <a:pPr lvl="0">
              <a:buFont typeface="Arial" pitchFamily="34" charset="0"/>
              <a:buChar char="•"/>
            </a:pPr>
            <a:endParaRPr lang="en-US" sz="1600" b="1" dirty="0" smtClean="0">
              <a:latin typeface="+mj-lt"/>
            </a:endParaRPr>
          </a:p>
          <a:p>
            <a:pPr lvl="0">
              <a:buFont typeface="Arial" pitchFamily="34" charset="0"/>
              <a:buChar char="•"/>
            </a:pPr>
            <a:r>
              <a:rPr lang="en-US" sz="1600" b="1" dirty="0" smtClean="0">
                <a:latin typeface="+mj-lt"/>
              </a:rPr>
              <a:t>Handicapped </a:t>
            </a:r>
            <a:endParaRPr lang="en-US" sz="1600" b="1" dirty="0" smtClean="0">
              <a:latin typeface="+mj-lt"/>
            </a:endParaRPr>
          </a:p>
          <a:p>
            <a:pPr lvl="0">
              <a:buFont typeface="Arial" pitchFamily="34" charset="0"/>
              <a:buChar char="•"/>
            </a:pPr>
            <a:endParaRPr lang="en-US" sz="1600" b="1" dirty="0" smtClean="0">
              <a:latin typeface="+mj-lt"/>
            </a:endParaRPr>
          </a:p>
          <a:p>
            <a:pPr lvl="0">
              <a:buFont typeface="Arial" pitchFamily="34" charset="0"/>
              <a:buChar char="•"/>
            </a:pPr>
            <a:r>
              <a:rPr lang="en-US" sz="1600" b="1" dirty="0" smtClean="0">
                <a:latin typeface="+mj-lt"/>
              </a:rPr>
              <a:t>Elimination of redundant </a:t>
            </a:r>
            <a:r>
              <a:rPr lang="en-US" sz="1600" b="1" dirty="0" smtClean="0">
                <a:latin typeface="+mj-lt"/>
              </a:rPr>
              <a:t>passengers</a:t>
            </a:r>
          </a:p>
          <a:p>
            <a:pPr lvl="0">
              <a:buFont typeface="Arial" pitchFamily="34" charset="0"/>
              <a:buChar char="•"/>
            </a:pPr>
            <a:endParaRPr lang="en-US" sz="1600" b="1" dirty="0" smtClean="0">
              <a:latin typeface="+mj-lt"/>
            </a:endParaRPr>
          </a:p>
          <a:p>
            <a:pPr lvl="0">
              <a:buFont typeface="Arial" pitchFamily="34" charset="0"/>
              <a:buChar char="•"/>
            </a:pPr>
            <a:r>
              <a:rPr lang="en-US" sz="1600" b="1" dirty="0" smtClean="0">
                <a:latin typeface="+mj-lt"/>
              </a:rPr>
              <a:t>Alleviation of parking </a:t>
            </a:r>
            <a:r>
              <a:rPr lang="en-US" sz="1600" b="1" dirty="0" smtClean="0">
                <a:latin typeface="+mj-lt"/>
              </a:rPr>
              <a:t>scarcity</a:t>
            </a:r>
          </a:p>
          <a:p>
            <a:pPr lvl="0">
              <a:buFont typeface="Arial" pitchFamily="34" charset="0"/>
              <a:buChar char="•"/>
            </a:pPr>
            <a:endParaRPr lang="en-US" sz="1600" b="1" dirty="0" smtClean="0">
              <a:latin typeface="+mj-lt"/>
            </a:endParaRPr>
          </a:p>
          <a:p>
            <a:pPr lvl="0">
              <a:buFont typeface="Arial" pitchFamily="34" charset="0"/>
              <a:buChar char="•"/>
            </a:pPr>
            <a:r>
              <a:rPr lang="en-US" sz="1600" b="1" dirty="0" smtClean="0">
                <a:latin typeface="+mj-lt"/>
              </a:rPr>
              <a:t>Less vehicles </a:t>
            </a:r>
            <a:r>
              <a:rPr lang="en-US" sz="1600" b="1" dirty="0" smtClean="0">
                <a:latin typeface="+mj-lt"/>
              </a:rPr>
              <a:t>worldwide</a:t>
            </a:r>
          </a:p>
          <a:p>
            <a:pPr lvl="0">
              <a:buFont typeface="Arial" pitchFamily="34" charset="0"/>
              <a:buChar char="•"/>
            </a:pPr>
            <a:endParaRPr lang="en-US" sz="1600" b="1" dirty="0" smtClean="0">
              <a:latin typeface="+mj-lt"/>
            </a:endParaRPr>
          </a:p>
          <a:p>
            <a:pPr lvl="0">
              <a:buFont typeface="Arial" pitchFamily="34" charset="0"/>
              <a:buChar char="•"/>
            </a:pPr>
            <a:r>
              <a:rPr lang="en-US" sz="1600" b="1" dirty="0" smtClean="0">
                <a:latin typeface="+mj-lt"/>
              </a:rPr>
              <a:t>Reduction in traffic police and vehicle insurance</a:t>
            </a:r>
          </a:p>
          <a:p>
            <a:endParaRPr lang="en-US" sz="2150" dirty="0" smtClean="0">
              <a:latin typeface="Franklin Gothic Medium" pitchFamily="34" charset="0"/>
            </a:endParaRPr>
          </a:p>
          <a:p>
            <a:endParaRPr lang="en-US" sz="2150" dirty="0">
              <a:latin typeface="Franklin Gothic Medium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Autonomous Driving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95400"/>
            <a:ext cx="3645805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9652" y="3909255"/>
            <a:ext cx="24449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http://superpositioned.com/files/stanley.jpg</a:t>
            </a:r>
          </a:p>
        </p:txBody>
      </p:sp>
    </p:spTree>
    <p:extLst>
      <p:ext uri="{BB962C8B-B14F-4D97-AF65-F5344CB8AC3E}">
        <p14:creationId xmlns:p14="http://schemas.microsoft.com/office/powerpoint/2010/main" val="24531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Google’s Prius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57" y="1737251"/>
            <a:ext cx="5900286" cy="401373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67371" y="5871729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http://en.wikipedia.org/wiki/Autonomous_car</a:t>
            </a:r>
          </a:p>
          <a:p>
            <a:pPr algn="ctr"/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22991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>
                <a:latin typeface="Franklin Gothic Medium" pitchFamily="34" charset="0"/>
              </a:rPr>
              <a:t>Design an </a:t>
            </a:r>
            <a:r>
              <a:rPr lang="en-US" sz="2200" u="sng" dirty="0">
                <a:latin typeface="Franklin Gothic Medium" pitchFamily="34" charset="0"/>
              </a:rPr>
              <a:t>autonomous</a:t>
            </a:r>
            <a:r>
              <a:rPr lang="en-US" sz="2200" dirty="0">
                <a:latin typeface="Franklin Gothic Medium" pitchFamily="34" charset="0"/>
              </a:rPr>
              <a:t> robot that can complete a course through the quad area of California Polytechnic State University: </a:t>
            </a:r>
            <a:r>
              <a:rPr lang="en-US" sz="2200" dirty="0" smtClean="0">
                <a:latin typeface="Franklin Gothic Medium" pitchFamily="34" charset="0"/>
              </a:rPr>
              <a:t>Pomona, that is able to stay on course without driving into anything.</a:t>
            </a:r>
            <a:endParaRPr lang="en-US" sz="2200" dirty="0">
              <a:latin typeface="Franklin Gothic Medium" pitchFamily="34" charset="0"/>
            </a:endParaRPr>
          </a:p>
          <a:p>
            <a:pPr marL="109728" indent="0">
              <a:buNone/>
            </a:pPr>
            <a:endParaRPr lang="en-US" sz="2100" dirty="0">
              <a:latin typeface="Franklin Gothic Medium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Research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81" y="3106455"/>
            <a:ext cx="4045239" cy="3037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relaxedInset"/>
            <a:contourClr>
              <a:srgbClr val="FFFFFF"/>
            </a:contourClr>
          </a:sp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AFA9-D56B-481A-B624-C92906908F01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93874" y="6225797"/>
            <a:ext cx="29562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/>
              <a:t>Quad at Cal Poly Pomona.  Taken by: Chris Ohara.  Spring 2012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9478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2942</TotalTime>
  <Words>676</Words>
  <Application>Microsoft Office PowerPoint</Application>
  <PresentationFormat>On-screen Show (4:3)</PresentationFormat>
  <Paragraphs>256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Concourse</vt:lpstr>
      <vt:lpstr>AUTONOMOUS GPS ROBOT</vt:lpstr>
      <vt:lpstr>Overview</vt:lpstr>
      <vt:lpstr>Robots in Society</vt:lpstr>
      <vt:lpstr>M.A.S.T. Simulation</vt:lpstr>
      <vt:lpstr>Robots in Society</vt:lpstr>
      <vt:lpstr>Problem Statement</vt:lpstr>
      <vt:lpstr>Autonomous Driving</vt:lpstr>
      <vt:lpstr>Google’s Prius</vt:lpstr>
      <vt:lpstr>Research Project</vt:lpstr>
      <vt:lpstr>Purpose</vt:lpstr>
      <vt:lpstr>     Original Parts List</vt:lpstr>
      <vt:lpstr>Components Selection</vt:lpstr>
      <vt:lpstr>Parts</vt:lpstr>
      <vt:lpstr>Chassis &amp; Motors</vt:lpstr>
      <vt:lpstr>Mk. I Robot</vt:lpstr>
      <vt:lpstr>Arduino</vt:lpstr>
      <vt:lpstr>Controller Selection</vt:lpstr>
      <vt:lpstr>Arduino MEGA 2560 </vt:lpstr>
      <vt:lpstr>“Shield Stacking”</vt:lpstr>
      <vt:lpstr>Mk.II Complete</vt:lpstr>
      <vt:lpstr>Recent Parts Addition</vt:lpstr>
      <vt:lpstr>Recent Parts Additions</vt:lpstr>
      <vt:lpstr>Coding</vt:lpstr>
      <vt:lpstr>Arduino Sketch</vt:lpstr>
      <vt:lpstr>Shield Assembly </vt:lpstr>
      <vt:lpstr>GPS Assembly Completed</vt:lpstr>
      <vt:lpstr>Coordinates Input</vt:lpstr>
      <vt:lpstr>Google Maps</vt:lpstr>
      <vt:lpstr>Google Maps</vt:lpstr>
      <vt:lpstr>Issues</vt:lpstr>
      <vt:lpstr>Sketch Error</vt:lpstr>
      <vt:lpstr>Conclusion</vt:lpstr>
      <vt:lpstr>Acknowledgements</vt:lpstr>
      <vt:lpstr>Questions?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GPS ROBOT</dc:title>
  <dc:creator>Ohara</dc:creator>
  <cp:lastModifiedBy>Ohara</cp:lastModifiedBy>
  <cp:revision>110</cp:revision>
  <dcterms:created xsi:type="dcterms:W3CDTF">2012-05-18T05:51:08Z</dcterms:created>
  <dcterms:modified xsi:type="dcterms:W3CDTF">2013-05-24T21:01:11Z</dcterms:modified>
</cp:coreProperties>
</file>